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eague Spartan" charset="1" panose="000008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Semi-Bold" charset="1" panose="00000700000000000000"/>
      <p:regular r:id="rId31"/>
    </p:embeddedFont>
    <p:embeddedFont>
      <p:font typeface="Open Sauce Light" charset="1" panose="00000400000000000000"/>
      <p:regular r:id="rId32"/>
    </p:embeddedFont>
    <p:embeddedFont>
      <p:font typeface="Poppins Light" charset="1" panose="00000400000000000000"/>
      <p:regular r:id="rId33"/>
    </p:embeddedFont>
    <p:embeddedFont>
      <p:font typeface="Open Sans Bold" charset="1" panose="020B08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1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2KNghykQ.mp4" Type="http://schemas.openxmlformats.org/officeDocument/2006/relationships/video"/><Relationship Id="rId4" Target="../media/VAG2KNghykQ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160513" y="7770026"/>
            <a:ext cx="1966975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00412" y="354129"/>
            <a:ext cx="1072485" cy="1072485"/>
          </a:xfrm>
          <a:custGeom>
            <a:avLst/>
            <a:gdLst/>
            <a:ahLst/>
            <a:cxnLst/>
            <a:rect r="r" b="b" t="t" l="l"/>
            <a:pathLst>
              <a:path h="1072485" w="1072485">
                <a:moveTo>
                  <a:pt x="0" y="0"/>
                </a:moveTo>
                <a:lnTo>
                  <a:pt x="1072486" y="0"/>
                </a:lnTo>
                <a:lnTo>
                  <a:pt x="1072486" y="1072486"/>
                </a:lnTo>
                <a:lnTo>
                  <a:pt x="0" y="107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7" t="-8596" r="-12232" b="-128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654" y="280705"/>
            <a:ext cx="2639591" cy="1174618"/>
          </a:xfrm>
          <a:custGeom>
            <a:avLst/>
            <a:gdLst/>
            <a:ahLst/>
            <a:cxnLst/>
            <a:rect r="r" b="b" t="t" l="l"/>
            <a:pathLst>
              <a:path h="1174618" w="2639591">
                <a:moveTo>
                  <a:pt x="0" y="0"/>
                </a:moveTo>
                <a:lnTo>
                  <a:pt x="2639590" y="0"/>
                </a:lnTo>
                <a:lnTo>
                  <a:pt x="2639590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2966" y="247476"/>
            <a:ext cx="3168702" cy="1285792"/>
          </a:xfrm>
          <a:custGeom>
            <a:avLst/>
            <a:gdLst/>
            <a:ahLst/>
            <a:cxnLst/>
            <a:rect r="r" b="b" t="t" l="l"/>
            <a:pathLst>
              <a:path h="1285792" w="3168702">
                <a:moveTo>
                  <a:pt x="0" y="0"/>
                </a:moveTo>
                <a:lnTo>
                  <a:pt x="3168702" y="0"/>
                </a:lnTo>
                <a:lnTo>
                  <a:pt x="3168702" y="1285792"/>
                </a:lnTo>
                <a:lnTo>
                  <a:pt x="0" y="128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924" y="2834787"/>
            <a:ext cx="14332152" cy="260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oring the Effect of Personalized Virtual Reality</a:t>
            </a:r>
          </a:p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Serious Game for Stroke Rehabilitation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6347" y="6496196"/>
            <a:ext cx="8930907" cy="40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RVA 2025/2026 - Midterm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8893" y="8506011"/>
            <a:ext cx="49302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 Rita Guimarães - 124362</a:t>
            </a:r>
          </a:p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David Palricas - 108780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030677"/>
            <a:ext cx="4593601" cy="7060473"/>
            <a:chOff x="0" y="0"/>
            <a:chExt cx="1209828" cy="1859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9828" cy="1859736"/>
            </a:xfrm>
            <a:custGeom>
              <a:avLst/>
              <a:gdLst/>
              <a:ahLst/>
              <a:cxnLst/>
              <a:rect r="r" b="b" t="t" l="l"/>
              <a:pathLst>
                <a:path h="1859736" w="1209828">
                  <a:moveTo>
                    <a:pt x="1209828" y="50561"/>
                  </a:moveTo>
                  <a:lnTo>
                    <a:pt x="1209828" y="1809175"/>
                  </a:lnTo>
                  <a:cubicBezTo>
                    <a:pt x="1209828" y="1837099"/>
                    <a:pt x="1187191" y="1859736"/>
                    <a:pt x="1159267" y="1859736"/>
                  </a:cubicBezTo>
                  <a:lnTo>
                    <a:pt x="50561" y="1859736"/>
                  </a:lnTo>
                  <a:cubicBezTo>
                    <a:pt x="22637" y="1859736"/>
                    <a:pt x="0" y="1837099"/>
                    <a:pt x="0" y="1809175"/>
                  </a:cubicBezTo>
                  <a:lnTo>
                    <a:pt x="0" y="50561"/>
                  </a:lnTo>
                  <a:cubicBezTo>
                    <a:pt x="0" y="22637"/>
                    <a:pt x="22637" y="0"/>
                    <a:pt x="50561" y="0"/>
                  </a:cubicBezTo>
                  <a:lnTo>
                    <a:pt x="1159267" y="0"/>
                  </a:lnTo>
                  <a:cubicBezTo>
                    <a:pt x="1187191" y="0"/>
                    <a:pt x="1209828" y="22637"/>
                    <a:pt x="1209828" y="50561"/>
                  </a:cubicBezTo>
                  <a:close/>
                </a:path>
              </a:pathLst>
            </a:custGeom>
            <a:solidFill>
              <a:srgbClr val="F4B51E"/>
            </a:solidFill>
            <a:ln w="47625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209828" cy="1831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11495" y="2030677"/>
            <a:ext cx="10750427" cy="7067603"/>
            <a:chOff x="0" y="0"/>
            <a:chExt cx="2831367" cy="1861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367" cy="1861614"/>
            </a:xfrm>
            <a:custGeom>
              <a:avLst/>
              <a:gdLst/>
              <a:ahLst/>
              <a:cxnLst/>
              <a:rect r="r" b="b" t="t" l="l"/>
              <a:pathLst>
                <a:path h="1861614" w="2831367">
                  <a:moveTo>
                    <a:pt x="2831367" y="21604"/>
                  </a:moveTo>
                  <a:lnTo>
                    <a:pt x="2831367" y="1840009"/>
                  </a:lnTo>
                  <a:cubicBezTo>
                    <a:pt x="2831367" y="1845739"/>
                    <a:pt x="2829090" y="1851234"/>
                    <a:pt x="2825039" y="1855286"/>
                  </a:cubicBezTo>
                  <a:cubicBezTo>
                    <a:pt x="2820987" y="1859338"/>
                    <a:pt x="2815492" y="1861614"/>
                    <a:pt x="2809762" y="1861614"/>
                  </a:cubicBezTo>
                  <a:lnTo>
                    <a:pt x="21604" y="1861614"/>
                  </a:lnTo>
                  <a:cubicBezTo>
                    <a:pt x="15875" y="1861614"/>
                    <a:pt x="10379" y="1859338"/>
                    <a:pt x="6328" y="1855286"/>
                  </a:cubicBezTo>
                  <a:cubicBezTo>
                    <a:pt x="2276" y="1851234"/>
                    <a:pt x="0" y="1845739"/>
                    <a:pt x="0" y="1840009"/>
                  </a:cubicBezTo>
                  <a:lnTo>
                    <a:pt x="0" y="21604"/>
                  </a:lnTo>
                  <a:cubicBezTo>
                    <a:pt x="0" y="15875"/>
                    <a:pt x="2276" y="10379"/>
                    <a:pt x="6328" y="6328"/>
                  </a:cubicBezTo>
                  <a:cubicBezTo>
                    <a:pt x="10379" y="2276"/>
                    <a:pt x="15875" y="0"/>
                    <a:pt x="21604" y="0"/>
                  </a:cubicBezTo>
                  <a:lnTo>
                    <a:pt x="2809762" y="0"/>
                  </a:lnTo>
                  <a:cubicBezTo>
                    <a:pt x="2815492" y="0"/>
                    <a:pt x="2820987" y="2276"/>
                    <a:pt x="2825039" y="6328"/>
                  </a:cubicBezTo>
                  <a:cubicBezTo>
                    <a:pt x="2829090" y="10379"/>
                    <a:pt x="2831367" y="15875"/>
                    <a:pt x="2831367" y="21604"/>
                  </a:cubicBezTo>
                  <a:close/>
                </a:path>
              </a:pathLst>
            </a:custGeom>
            <a:solidFill>
              <a:srgbClr val="D2E4F8"/>
            </a:solidFill>
            <a:ln w="47625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831367" cy="1833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5826" y="6085127"/>
            <a:ext cx="4027081" cy="239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72 years old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Plumber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40 years of experience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Retired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7169" y="5170747"/>
            <a:ext cx="3356662" cy="689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3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Manuel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4000">
            <a:off x="2085451" y="2641933"/>
            <a:ext cx="2442000" cy="2442000"/>
          </a:xfrm>
          <a:custGeom>
            <a:avLst/>
            <a:gdLst/>
            <a:ahLst/>
            <a:cxnLst/>
            <a:rect r="r" b="b" t="t" l="l"/>
            <a:pathLst>
              <a:path h="2442000" w="2442000">
                <a:moveTo>
                  <a:pt x="16930" y="0"/>
                </a:moveTo>
                <a:lnTo>
                  <a:pt x="2441999" y="16930"/>
                </a:lnTo>
                <a:lnTo>
                  <a:pt x="2425069" y="2441999"/>
                </a:lnTo>
                <a:lnTo>
                  <a:pt x="0" y="2425069"/>
                </a:lnTo>
                <a:lnTo>
                  <a:pt x="16930" y="0"/>
                </a:lnTo>
                <a:close/>
              </a:path>
            </a:pathLst>
          </a:custGeom>
          <a:blipFill>
            <a:blip r:embed="rId2"/>
            <a:stretch>
              <a:fillRect l="-19530" t="-14132" r="-16786" b="-2218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6540931" y="3447109"/>
            <a:ext cx="9691580" cy="215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Partial paralysis in his left arm</a:t>
            </a:r>
          </a:p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Fears: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moving your arm like before again or getting worse</a:t>
            </a:r>
          </a:p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Concerns: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Difficulty adapting to new technologies</a:t>
            </a:r>
          </a:p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Desires: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left arm movement and coordination​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40931" y="2737816"/>
            <a:ext cx="724121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40906" y="7255721"/>
            <a:ext cx="9891605" cy="325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prior experience with V.R.</a:t>
            </a:r>
          </a:p>
          <a:p>
            <a:pPr algn="l" marL="518162" indent="-259081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Dream V.R. is something simple and easy to use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540931" y="6546427"/>
            <a:ext cx="724121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Relation with Technology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11495" y="2030677"/>
            <a:ext cx="10750427" cy="7387643"/>
            <a:chOff x="0" y="0"/>
            <a:chExt cx="2831367" cy="1945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1367" cy="1945913"/>
            </a:xfrm>
            <a:custGeom>
              <a:avLst/>
              <a:gdLst/>
              <a:ahLst/>
              <a:cxnLst/>
              <a:rect r="r" b="b" t="t" l="l"/>
              <a:pathLst>
                <a:path h="1945913" w="2831367">
                  <a:moveTo>
                    <a:pt x="2831367" y="21604"/>
                  </a:moveTo>
                  <a:lnTo>
                    <a:pt x="2831367" y="1924308"/>
                  </a:lnTo>
                  <a:cubicBezTo>
                    <a:pt x="2831367" y="1930038"/>
                    <a:pt x="2829090" y="1935533"/>
                    <a:pt x="2825039" y="1939585"/>
                  </a:cubicBezTo>
                  <a:cubicBezTo>
                    <a:pt x="2820987" y="1943637"/>
                    <a:pt x="2815492" y="1945913"/>
                    <a:pt x="2809762" y="1945913"/>
                  </a:cubicBezTo>
                  <a:lnTo>
                    <a:pt x="21604" y="1945913"/>
                  </a:lnTo>
                  <a:cubicBezTo>
                    <a:pt x="15875" y="1945913"/>
                    <a:pt x="10379" y="1943637"/>
                    <a:pt x="6328" y="1939585"/>
                  </a:cubicBezTo>
                  <a:cubicBezTo>
                    <a:pt x="2276" y="1935533"/>
                    <a:pt x="0" y="1930038"/>
                    <a:pt x="0" y="1924308"/>
                  </a:cubicBezTo>
                  <a:lnTo>
                    <a:pt x="0" y="21604"/>
                  </a:lnTo>
                  <a:cubicBezTo>
                    <a:pt x="0" y="15875"/>
                    <a:pt x="2276" y="10379"/>
                    <a:pt x="6328" y="6328"/>
                  </a:cubicBezTo>
                  <a:cubicBezTo>
                    <a:pt x="10379" y="2276"/>
                    <a:pt x="15875" y="0"/>
                    <a:pt x="21604" y="0"/>
                  </a:cubicBezTo>
                  <a:lnTo>
                    <a:pt x="2809762" y="0"/>
                  </a:lnTo>
                  <a:cubicBezTo>
                    <a:pt x="2815492" y="0"/>
                    <a:pt x="2820987" y="2276"/>
                    <a:pt x="2825039" y="6328"/>
                  </a:cubicBezTo>
                  <a:cubicBezTo>
                    <a:pt x="2829090" y="10379"/>
                    <a:pt x="2831367" y="15875"/>
                    <a:pt x="2831367" y="21604"/>
                  </a:cubicBezTo>
                  <a:close/>
                </a:path>
              </a:pathLst>
            </a:custGeom>
            <a:solidFill>
              <a:srgbClr val="D2E4F8"/>
            </a:solidFill>
            <a:ln w="47625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2831367" cy="1917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030677"/>
            <a:ext cx="4593601" cy="7387643"/>
            <a:chOff x="0" y="0"/>
            <a:chExt cx="1209828" cy="1945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828" cy="1945913"/>
            </a:xfrm>
            <a:custGeom>
              <a:avLst/>
              <a:gdLst/>
              <a:ahLst/>
              <a:cxnLst/>
              <a:rect r="r" b="b" t="t" l="l"/>
              <a:pathLst>
                <a:path h="1945913" w="1209828">
                  <a:moveTo>
                    <a:pt x="1209828" y="50561"/>
                  </a:moveTo>
                  <a:lnTo>
                    <a:pt x="1209828" y="1895352"/>
                  </a:lnTo>
                  <a:cubicBezTo>
                    <a:pt x="1209828" y="1923276"/>
                    <a:pt x="1187191" y="1945913"/>
                    <a:pt x="1159267" y="1945913"/>
                  </a:cubicBezTo>
                  <a:lnTo>
                    <a:pt x="50561" y="1945913"/>
                  </a:lnTo>
                  <a:cubicBezTo>
                    <a:pt x="22637" y="1945913"/>
                    <a:pt x="0" y="1923276"/>
                    <a:pt x="0" y="1895352"/>
                  </a:cubicBezTo>
                  <a:lnTo>
                    <a:pt x="0" y="50561"/>
                  </a:lnTo>
                  <a:cubicBezTo>
                    <a:pt x="0" y="22637"/>
                    <a:pt x="22637" y="0"/>
                    <a:pt x="50561" y="0"/>
                  </a:cubicBezTo>
                  <a:lnTo>
                    <a:pt x="1159267" y="0"/>
                  </a:lnTo>
                  <a:cubicBezTo>
                    <a:pt x="1187191" y="0"/>
                    <a:pt x="1209828" y="22637"/>
                    <a:pt x="1209828" y="50561"/>
                  </a:cubicBezTo>
                  <a:close/>
                </a:path>
              </a:pathLst>
            </a:custGeom>
            <a:solidFill>
              <a:srgbClr val="F4B51E"/>
            </a:solidFill>
            <a:ln w="47625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09828" cy="1917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4000">
            <a:off x="2082567" y="2641913"/>
            <a:ext cx="2447768" cy="2446802"/>
          </a:xfrm>
          <a:custGeom>
            <a:avLst/>
            <a:gdLst/>
            <a:ahLst/>
            <a:cxnLst/>
            <a:rect r="r" b="b" t="t" l="l"/>
            <a:pathLst>
              <a:path h="2446802" w="2447768">
                <a:moveTo>
                  <a:pt x="16963" y="0"/>
                </a:moveTo>
                <a:lnTo>
                  <a:pt x="2447767" y="16970"/>
                </a:lnTo>
                <a:lnTo>
                  <a:pt x="2430804" y="2446802"/>
                </a:lnTo>
                <a:lnTo>
                  <a:pt x="0" y="2429831"/>
                </a:lnTo>
                <a:lnTo>
                  <a:pt x="16963" y="0"/>
                </a:lnTo>
                <a:close/>
              </a:path>
            </a:pathLst>
          </a:custGeom>
          <a:blipFill>
            <a:blip r:embed="rId2"/>
            <a:stretch>
              <a:fillRect l="-12776" t="-11" r="-4872" b="-17683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1205609" y="5930188"/>
            <a:ext cx="4053873" cy="300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30 years old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Physiotherapist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Specialized in Stroke Rehabilitation</a:t>
            </a:r>
          </a:p>
          <a:p>
            <a:pPr algn="l" marL="518162" indent="-259081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 years of experience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0931" y="3472077"/>
            <a:ext cx="9691580" cy="215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Having to explain to survivors how to use technology</a:t>
            </a:r>
          </a:p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Concerns: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Survivors not adapting to new technologies</a:t>
            </a:r>
          </a:p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Desires: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Wants patients to improve their abilities and to feel more motivated.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0931" y="2762783"/>
            <a:ext cx="724121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0906" y="7280689"/>
            <a:ext cx="9891605" cy="325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Some experience with V.R. technologies</a:t>
            </a:r>
          </a:p>
          <a:p>
            <a:pPr algn="l" marL="518162" indent="-259081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Sees V.R. as a valuable tool for rehabilitation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540931" y="6571395"/>
            <a:ext cx="724121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Relation with Technology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169" y="5170747"/>
            <a:ext cx="3356662" cy="689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3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STORIES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742860"/>
            <a:ext cx="16230600" cy="131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 a </a:t>
            </a:r>
            <a:r>
              <a:rPr lang="en-US" sz="2999" b="true">
                <a:solidFill>
                  <a:srgbClr val="E4A100"/>
                </a:solidFill>
                <a:latin typeface="Poppins Bold"/>
                <a:ea typeface="Poppins Bold"/>
                <a:cs typeface="Poppins Bold"/>
                <a:sym typeface="Poppins Bold"/>
              </a:rPr>
              <a:t>stroke survivor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 want to </a:t>
            </a:r>
            <a:r>
              <a:rPr lang="en-US" sz="2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engage in enjoyable and motivating activities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so that </a:t>
            </a:r>
            <a:r>
              <a:rPr lang="en-US" sz="2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 can stay committed to my rehabilitation process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40830"/>
            <a:ext cx="791490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Manuel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097566"/>
            <a:ext cx="16230600" cy="131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 a </a:t>
            </a:r>
            <a:r>
              <a:rPr lang="en-US" sz="2999" b="true">
                <a:solidFill>
                  <a:srgbClr val="E4A100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 professional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 want to </a:t>
            </a:r>
            <a:r>
              <a:rPr lang="en-US" sz="2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 my patients’ progress in real time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so that </a:t>
            </a:r>
            <a:r>
              <a:rPr lang="en-US" sz="2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 can make informed adjustments to their therapy plans</a:t>
            </a:r>
            <a:r>
              <a:rPr lang="en-US" sz="299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95536"/>
            <a:ext cx="791490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3141" y="2128401"/>
            <a:ext cx="10941718" cy="7289919"/>
          </a:xfrm>
          <a:custGeom>
            <a:avLst/>
            <a:gdLst/>
            <a:ahLst/>
            <a:cxnLst/>
            <a:rect r="r" b="b" t="t" l="l"/>
            <a:pathLst>
              <a:path h="7289919" w="10941718">
                <a:moveTo>
                  <a:pt x="0" y="0"/>
                </a:moveTo>
                <a:lnTo>
                  <a:pt x="10941718" y="0"/>
                </a:lnTo>
                <a:lnTo>
                  <a:pt x="10941718" y="7289919"/>
                </a:lnTo>
                <a:lnTo>
                  <a:pt x="0" y="7289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STORYBOARDS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600134"/>
            <a:ext cx="791490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Frisbee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5287" y="2533459"/>
            <a:ext cx="9937426" cy="6620810"/>
          </a:xfrm>
          <a:custGeom>
            <a:avLst/>
            <a:gdLst/>
            <a:ahLst/>
            <a:cxnLst/>
            <a:rect r="r" b="b" t="t" l="l"/>
            <a:pathLst>
              <a:path h="6620810" w="9937426">
                <a:moveTo>
                  <a:pt x="0" y="0"/>
                </a:moveTo>
                <a:lnTo>
                  <a:pt x="9937426" y="0"/>
                </a:lnTo>
                <a:lnTo>
                  <a:pt x="9937426" y="6620811"/>
                </a:lnTo>
                <a:lnTo>
                  <a:pt x="0" y="6620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STORYBOARDS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600134"/>
            <a:ext cx="791490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Archery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26063" y="3201777"/>
            <a:ext cx="2582823" cy="2582823"/>
          </a:xfrm>
          <a:custGeom>
            <a:avLst/>
            <a:gdLst/>
            <a:ahLst/>
            <a:cxnLst/>
            <a:rect r="r" b="b" t="t" l="l"/>
            <a:pathLst>
              <a:path h="2582823" w="2582823">
                <a:moveTo>
                  <a:pt x="0" y="0"/>
                </a:moveTo>
                <a:lnTo>
                  <a:pt x="2582823" y="0"/>
                </a:lnTo>
                <a:lnTo>
                  <a:pt x="2582823" y="2582823"/>
                </a:lnTo>
                <a:lnTo>
                  <a:pt x="0" y="258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6969" y="3567538"/>
            <a:ext cx="2217062" cy="2217062"/>
          </a:xfrm>
          <a:custGeom>
            <a:avLst/>
            <a:gdLst/>
            <a:ahLst/>
            <a:cxnLst/>
            <a:rect r="r" b="b" t="t" l="l"/>
            <a:pathLst>
              <a:path h="2217062" w="2217062">
                <a:moveTo>
                  <a:pt x="0" y="0"/>
                </a:moveTo>
                <a:lnTo>
                  <a:pt x="2217062" y="0"/>
                </a:lnTo>
                <a:lnTo>
                  <a:pt x="2217062" y="2217062"/>
                </a:lnTo>
                <a:lnTo>
                  <a:pt x="0" y="221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62566" y="3309962"/>
            <a:ext cx="2474638" cy="2474638"/>
          </a:xfrm>
          <a:custGeom>
            <a:avLst/>
            <a:gdLst/>
            <a:ahLst/>
            <a:cxnLst/>
            <a:rect r="r" b="b" t="t" l="l"/>
            <a:pathLst>
              <a:path h="2474638" w="2474638">
                <a:moveTo>
                  <a:pt x="0" y="0"/>
                </a:moveTo>
                <a:lnTo>
                  <a:pt x="2474637" y="0"/>
                </a:lnTo>
                <a:lnTo>
                  <a:pt x="2474637" y="2474638"/>
                </a:lnTo>
                <a:lnTo>
                  <a:pt x="0" y="247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5114" y="3516805"/>
            <a:ext cx="2267794" cy="2267794"/>
          </a:xfrm>
          <a:custGeom>
            <a:avLst/>
            <a:gdLst/>
            <a:ahLst/>
            <a:cxnLst/>
            <a:rect r="r" b="b" t="t" l="l"/>
            <a:pathLst>
              <a:path h="2267794" w="2267794">
                <a:moveTo>
                  <a:pt x="0" y="0"/>
                </a:moveTo>
                <a:lnTo>
                  <a:pt x="2267794" y="0"/>
                </a:lnTo>
                <a:lnTo>
                  <a:pt x="2267794" y="2267795"/>
                </a:lnTo>
                <a:lnTo>
                  <a:pt x="0" y="2267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QUALITY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2396" y="6530392"/>
            <a:ext cx="20262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Intuitive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978" y="6530392"/>
            <a:ext cx="256606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Accessibility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1731" y="6530392"/>
            <a:ext cx="38914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Low latency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5045" y="6530392"/>
            <a:ext cx="396967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Keep users engaged and motivated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8659" y="3509768"/>
            <a:ext cx="2260162" cy="2260162"/>
          </a:xfrm>
          <a:custGeom>
            <a:avLst/>
            <a:gdLst/>
            <a:ahLst/>
            <a:cxnLst/>
            <a:rect r="r" b="b" t="t" l="l"/>
            <a:pathLst>
              <a:path h="2260162" w="2260162">
                <a:moveTo>
                  <a:pt x="0" y="0"/>
                </a:moveTo>
                <a:lnTo>
                  <a:pt x="2260162" y="0"/>
                </a:lnTo>
                <a:lnTo>
                  <a:pt x="2260162" y="2260162"/>
                </a:lnTo>
                <a:lnTo>
                  <a:pt x="0" y="226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82145" y="3112412"/>
            <a:ext cx="2474638" cy="2474638"/>
          </a:xfrm>
          <a:custGeom>
            <a:avLst/>
            <a:gdLst/>
            <a:ahLst/>
            <a:cxnLst/>
            <a:rect r="r" b="b" t="t" l="l"/>
            <a:pathLst>
              <a:path h="2474638" w="2474638">
                <a:moveTo>
                  <a:pt x="0" y="0"/>
                </a:moveTo>
                <a:lnTo>
                  <a:pt x="2474638" y="0"/>
                </a:lnTo>
                <a:lnTo>
                  <a:pt x="2474638" y="2474638"/>
                </a:lnTo>
                <a:lnTo>
                  <a:pt x="0" y="247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33109" y="3316459"/>
            <a:ext cx="2270591" cy="2270591"/>
          </a:xfrm>
          <a:custGeom>
            <a:avLst/>
            <a:gdLst/>
            <a:ahLst/>
            <a:cxnLst/>
            <a:rect r="r" b="b" t="t" l="l"/>
            <a:pathLst>
              <a:path h="2270591" w="2270591">
                <a:moveTo>
                  <a:pt x="0" y="0"/>
                </a:moveTo>
                <a:lnTo>
                  <a:pt x="2270590" y="0"/>
                </a:lnTo>
                <a:lnTo>
                  <a:pt x="2270590" y="2270591"/>
                </a:lnTo>
                <a:lnTo>
                  <a:pt x="0" y="2270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4044" y="3472486"/>
            <a:ext cx="2334726" cy="2334726"/>
          </a:xfrm>
          <a:custGeom>
            <a:avLst/>
            <a:gdLst/>
            <a:ahLst/>
            <a:cxnLst/>
            <a:rect r="r" b="b" t="t" l="l"/>
            <a:pathLst>
              <a:path h="2334726" w="2334726">
                <a:moveTo>
                  <a:pt x="0" y="0"/>
                </a:moveTo>
                <a:lnTo>
                  <a:pt x="2334726" y="0"/>
                </a:lnTo>
                <a:lnTo>
                  <a:pt x="2334726" y="2334726"/>
                </a:lnTo>
                <a:lnTo>
                  <a:pt x="0" y="2334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FUNCTIONAL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0845" y="6358208"/>
            <a:ext cx="33611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Clear goals and instructions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295" y="6358208"/>
            <a:ext cx="339021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Simple mechanics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5224" y="6358208"/>
            <a:ext cx="432848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Gamification for motivation and  engagement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5394" y="6358208"/>
            <a:ext cx="288601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Quick feedback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CONSTRAINTS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719944" y="2673125"/>
            <a:ext cx="6848113" cy="1532786"/>
            <a:chOff x="0" y="0"/>
            <a:chExt cx="1803618" cy="403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3618" cy="403697"/>
            </a:xfrm>
            <a:custGeom>
              <a:avLst/>
              <a:gdLst/>
              <a:ahLst/>
              <a:cxnLst/>
              <a:rect r="r" b="b" t="t" l="l"/>
              <a:pathLst>
                <a:path h="403697" w="1803618">
                  <a:moveTo>
                    <a:pt x="33916" y="0"/>
                  </a:moveTo>
                  <a:lnTo>
                    <a:pt x="1769703" y="0"/>
                  </a:lnTo>
                  <a:cubicBezTo>
                    <a:pt x="1778698" y="0"/>
                    <a:pt x="1787324" y="3573"/>
                    <a:pt x="1793685" y="9934"/>
                  </a:cubicBezTo>
                  <a:cubicBezTo>
                    <a:pt x="1800045" y="16294"/>
                    <a:pt x="1803618" y="24921"/>
                    <a:pt x="1803618" y="33916"/>
                  </a:cubicBezTo>
                  <a:lnTo>
                    <a:pt x="1803618" y="369781"/>
                  </a:lnTo>
                  <a:cubicBezTo>
                    <a:pt x="1803618" y="388512"/>
                    <a:pt x="1788434" y="403697"/>
                    <a:pt x="1769703" y="403697"/>
                  </a:cubicBezTo>
                  <a:lnTo>
                    <a:pt x="33916" y="403697"/>
                  </a:lnTo>
                  <a:cubicBezTo>
                    <a:pt x="15185" y="403697"/>
                    <a:pt x="0" y="388512"/>
                    <a:pt x="0" y="369781"/>
                  </a:cubicBezTo>
                  <a:lnTo>
                    <a:pt x="0" y="33916"/>
                  </a:lnTo>
                  <a:cubicBezTo>
                    <a:pt x="0" y="15185"/>
                    <a:pt x="15185" y="0"/>
                    <a:pt x="3391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66700"/>
              <a:ext cx="1803618" cy="67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399"/>
                </a:lnSpc>
              </a:pPr>
              <a:r>
                <a:rPr lang="en-US" b="true" sz="3199" spc="-63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Time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19944" y="4990387"/>
            <a:ext cx="6848113" cy="1532786"/>
            <a:chOff x="0" y="0"/>
            <a:chExt cx="1803618" cy="403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3618" cy="403697"/>
            </a:xfrm>
            <a:custGeom>
              <a:avLst/>
              <a:gdLst/>
              <a:ahLst/>
              <a:cxnLst/>
              <a:rect r="r" b="b" t="t" l="l"/>
              <a:pathLst>
                <a:path h="403697" w="1803618">
                  <a:moveTo>
                    <a:pt x="33916" y="0"/>
                  </a:moveTo>
                  <a:lnTo>
                    <a:pt x="1769703" y="0"/>
                  </a:lnTo>
                  <a:cubicBezTo>
                    <a:pt x="1778698" y="0"/>
                    <a:pt x="1787324" y="3573"/>
                    <a:pt x="1793685" y="9934"/>
                  </a:cubicBezTo>
                  <a:cubicBezTo>
                    <a:pt x="1800045" y="16294"/>
                    <a:pt x="1803618" y="24921"/>
                    <a:pt x="1803618" y="33916"/>
                  </a:cubicBezTo>
                  <a:lnTo>
                    <a:pt x="1803618" y="369781"/>
                  </a:lnTo>
                  <a:cubicBezTo>
                    <a:pt x="1803618" y="388512"/>
                    <a:pt x="1788434" y="403697"/>
                    <a:pt x="1769703" y="403697"/>
                  </a:cubicBezTo>
                  <a:lnTo>
                    <a:pt x="33916" y="403697"/>
                  </a:lnTo>
                  <a:cubicBezTo>
                    <a:pt x="15185" y="403697"/>
                    <a:pt x="0" y="388512"/>
                    <a:pt x="0" y="369781"/>
                  </a:cubicBezTo>
                  <a:lnTo>
                    <a:pt x="0" y="33916"/>
                  </a:lnTo>
                  <a:cubicBezTo>
                    <a:pt x="0" y="15185"/>
                    <a:pt x="15185" y="0"/>
                    <a:pt x="3391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66700"/>
              <a:ext cx="1803618" cy="67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399"/>
                </a:lnSpc>
              </a:pPr>
              <a:r>
                <a:rPr lang="en-US" b="true" sz="3199" spc="-63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Feedback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19944" y="7304223"/>
            <a:ext cx="6848113" cy="1532786"/>
            <a:chOff x="0" y="0"/>
            <a:chExt cx="1803618" cy="4036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3618" cy="403697"/>
            </a:xfrm>
            <a:custGeom>
              <a:avLst/>
              <a:gdLst/>
              <a:ahLst/>
              <a:cxnLst/>
              <a:rect r="r" b="b" t="t" l="l"/>
              <a:pathLst>
                <a:path h="403697" w="1803618">
                  <a:moveTo>
                    <a:pt x="33916" y="0"/>
                  </a:moveTo>
                  <a:lnTo>
                    <a:pt x="1769703" y="0"/>
                  </a:lnTo>
                  <a:cubicBezTo>
                    <a:pt x="1778698" y="0"/>
                    <a:pt x="1787324" y="3573"/>
                    <a:pt x="1793685" y="9934"/>
                  </a:cubicBezTo>
                  <a:cubicBezTo>
                    <a:pt x="1800045" y="16294"/>
                    <a:pt x="1803618" y="24921"/>
                    <a:pt x="1803618" y="33916"/>
                  </a:cubicBezTo>
                  <a:lnTo>
                    <a:pt x="1803618" y="369781"/>
                  </a:lnTo>
                  <a:cubicBezTo>
                    <a:pt x="1803618" y="388512"/>
                    <a:pt x="1788434" y="403697"/>
                    <a:pt x="1769703" y="403697"/>
                  </a:cubicBezTo>
                  <a:lnTo>
                    <a:pt x="33916" y="403697"/>
                  </a:lnTo>
                  <a:cubicBezTo>
                    <a:pt x="15185" y="403697"/>
                    <a:pt x="0" y="388512"/>
                    <a:pt x="0" y="369781"/>
                  </a:cubicBezTo>
                  <a:lnTo>
                    <a:pt x="0" y="33916"/>
                  </a:lnTo>
                  <a:cubicBezTo>
                    <a:pt x="0" y="15185"/>
                    <a:pt x="15185" y="0"/>
                    <a:pt x="3391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66700"/>
              <a:ext cx="1803618" cy="67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399"/>
                </a:lnSpc>
              </a:pPr>
              <a:r>
                <a:rPr lang="en-US" b="true" sz="3199" spc="-63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Accessibility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79580" y="3035658"/>
            <a:ext cx="41314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79580" y="5221944"/>
            <a:ext cx="41314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79580" y="7676281"/>
            <a:ext cx="41314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50702" y="2989616"/>
            <a:ext cx="8221784" cy="5402367"/>
          </a:xfrm>
          <a:custGeom>
            <a:avLst/>
            <a:gdLst/>
            <a:ahLst/>
            <a:cxnLst/>
            <a:rect r="r" b="b" t="t" l="l"/>
            <a:pathLst>
              <a:path h="5402367" w="8221784">
                <a:moveTo>
                  <a:pt x="0" y="0"/>
                </a:moveTo>
                <a:lnTo>
                  <a:pt x="8221785" y="0"/>
                </a:lnTo>
                <a:lnTo>
                  <a:pt x="8221785" y="5402367"/>
                </a:lnTo>
                <a:lnTo>
                  <a:pt x="0" y="54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166" t="-56507" r="-27524" b="-789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GREATEST 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25906" y="9126855"/>
            <a:ext cx="123339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57471" y="4034947"/>
            <a:ext cx="5885132" cy="3311705"/>
          </a:xfrm>
          <a:custGeom>
            <a:avLst/>
            <a:gdLst/>
            <a:ahLst/>
            <a:cxnLst/>
            <a:rect r="r" b="b" t="t" l="l"/>
            <a:pathLst>
              <a:path h="3311705" w="5885132">
                <a:moveTo>
                  <a:pt x="0" y="0"/>
                </a:moveTo>
                <a:lnTo>
                  <a:pt x="5885132" y="0"/>
                </a:lnTo>
                <a:lnTo>
                  <a:pt x="5885132" y="3311705"/>
                </a:lnTo>
                <a:lnTo>
                  <a:pt x="0" y="331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823" t="-306259" r="-24787" b="-39092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547" y="799429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NEXT STEPS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255321" y="1669974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924693" y="2743835"/>
            <a:ext cx="12438615" cy="46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 An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lysis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and learning 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of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V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 T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chn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logi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 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nd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ols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Literature Review 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Refinement of Game Concepts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VR Prototype Planning and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836" y="2247281"/>
            <a:ext cx="5292464" cy="5395230"/>
          </a:xfrm>
          <a:custGeom>
            <a:avLst/>
            <a:gdLst/>
            <a:ahLst/>
            <a:cxnLst/>
            <a:rect r="r" b="b" t="t" l="l"/>
            <a:pathLst>
              <a:path h="5395230" w="5292464">
                <a:moveTo>
                  <a:pt x="0" y="0"/>
                </a:moveTo>
                <a:lnTo>
                  <a:pt x="5292464" y="0"/>
                </a:lnTo>
                <a:lnTo>
                  <a:pt x="5292464" y="5395230"/>
                </a:lnTo>
                <a:lnTo>
                  <a:pt x="0" y="539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7369532"/>
            <a:ext cx="4228214" cy="2917468"/>
          </a:xfrm>
          <a:custGeom>
            <a:avLst/>
            <a:gdLst/>
            <a:ahLst/>
            <a:cxnLst/>
            <a:rect r="r" b="b" t="t" l="l"/>
            <a:pathLst>
              <a:path h="2917468" w="4228214">
                <a:moveTo>
                  <a:pt x="0" y="0"/>
                </a:moveTo>
                <a:lnTo>
                  <a:pt x="4228214" y="0"/>
                </a:lnTo>
                <a:lnTo>
                  <a:pt x="4228214" y="2917468"/>
                </a:lnTo>
                <a:lnTo>
                  <a:pt x="0" y="2917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02092"/>
            <a:ext cx="768748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this Project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(1/2)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53351"/>
            <a:ext cx="9652191" cy="186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does  </a:t>
            </a:r>
            <a:r>
              <a:rPr lang="en-US" b="true" sz="291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stroke </a:t>
            </a: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impacts our society? 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</a:t>
            </a:r>
            <a:r>
              <a:rPr lang="en-US" b="true" sz="291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VR </a:t>
            </a: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rehabilitation?</a:t>
            </a:r>
          </a:p>
          <a:p>
            <a:pPr algn="l">
              <a:lnSpc>
                <a:spcPts val="495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547" y="799429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255321" y="1669974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924693" y="3060065"/>
            <a:ext cx="12438615" cy="464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Figueiredo, I. et al. (2025). Personalized Virtual Reality for Stroke Recovery. ISMAR 2025, University of Aveiro.</a:t>
            </a:r>
          </a:p>
          <a:p>
            <a:pPr algn="l">
              <a:lnSpc>
                <a:spcPts val="5319"/>
              </a:lnSpc>
            </a:pPr>
          </a:p>
          <a:p>
            <a:pPr algn="l"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Mahlovanyy, A. et al. (2023). Physical Rehabilitation and Archery Exercises in Paralympic Athletes. Rehabilitation &amp; Recreation, 15, 16–23.</a:t>
            </a:r>
          </a:p>
          <a:p>
            <a:pPr algn="l">
              <a:lnSpc>
                <a:spcPts val="53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6855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547" y="5564168"/>
            <a:ext cx="7914907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spc="-7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Your For Listening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6889" y="4465617"/>
            <a:ext cx="1161422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8433" y="3499701"/>
            <a:ext cx="10220253" cy="6295483"/>
          </a:xfrm>
          <a:custGeom>
            <a:avLst/>
            <a:gdLst/>
            <a:ahLst/>
            <a:cxnLst/>
            <a:rect r="r" b="b" t="t" l="l"/>
            <a:pathLst>
              <a:path h="6295483" w="10220253">
                <a:moveTo>
                  <a:pt x="0" y="0"/>
                </a:moveTo>
                <a:lnTo>
                  <a:pt x="10220253" y="0"/>
                </a:lnTo>
                <a:lnTo>
                  <a:pt x="10220253" y="6295484"/>
                </a:lnTo>
                <a:lnTo>
                  <a:pt x="0" y="629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7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3810" y="2094389"/>
            <a:ext cx="930038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Personalization?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82955"/>
            <a:ext cx="7914907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 (2/2)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4592" y="2434578"/>
            <a:ext cx="9225341" cy="1493200"/>
            <a:chOff x="0" y="0"/>
            <a:chExt cx="2429719" cy="393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9719" cy="393271"/>
            </a:xfrm>
            <a:custGeom>
              <a:avLst/>
              <a:gdLst/>
              <a:ahLst/>
              <a:cxnLst/>
              <a:rect r="r" b="b" t="t" l="l"/>
              <a:pathLst>
                <a:path h="393271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368095"/>
                  </a:lnTo>
                  <a:cubicBezTo>
                    <a:pt x="2429719" y="374772"/>
                    <a:pt x="2427067" y="381176"/>
                    <a:pt x="2422345" y="385897"/>
                  </a:cubicBezTo>
                  <a:cubicBezTo>
                    <a:pt x="2417624" y="390618"/>
                    <a:pt x="2411220" y="393271"/>
                    <a:pt x="2404543" y="393271"/>
                  </a:cubicBezTo>
                  <a:lnTo>
                    <a:pt x="25176" y="393271"/>
                  </a:lnTo>
                  <a:cubicBezTo>
                    <a:pt x="18499" y="393271"/>
                    <a:pt x="12095" y="390618"/>
                    <a:pt x="7374" y="385897"/>
                  </a:cubicBezTo>
                  <a:cubicBezTo>
                    <a:pt x="2652" y="381176"/>
                    <a:pt x="0" y="374772"/>
                    <a:pt x="0" y="368095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29719" cy="421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 functional VR prototype developed for rehabilitation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84592" y="4719264"/>
            <a:ext cx="9225341" cy="1712307"/>
            <a:chOff x="0" y="0"/>
            <a:chExt cx="2429719" cy="450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29719" cy="450978"/>
            </a:xfrm>
            <a:custGeom>
              <a:avLst/>
              <a:gdLst/>
              <a:ahLst/>
              <a:cxnLst/>
              <a:rect r="r" b="b" t="t" l="l"/>
              <a:pathLst>
                <a:path h="450978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425802"/>
                  </a:lnTo>
                  <a:cubicBezTo>
                    <a:pt x="2429719" y="432479"/>
                    <a:pt x="2427067" y="438883"/>
                    <a:pt x="2422345" y="443604"/>
                  </a:cubicBezTo>
                  <a:cubicBezTo>
                    <a:pt x="2417624" y="448326"/>
                    <a:pt x="2411220" y="450978"/>
                    <a:pt x="2404543" y="450978"/>
                  </a:cubicBezTo>
                  <a:lnTo>
                    <a:pt x="25176" y="450978"/>
                  </a:lnTo>
                  <a:cubicBezTo>
                    <a:pt x="18499" y="450978"/>
                    <a:pt x="12095" y="448326"/>
                    <a:pt x="7374" y="443604"/>
                  </a:cubicBezTo>
                  <a:cubicBezTo>
                    <a:pt x="2652" y="438883"/>
                    <a:pt x="0" y="432479"/>
                    <a:pt x="0" y="425802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29719" cy="47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 new, more motivating and enjoyable form of rehabilitation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84592" y="7222147"/>
            <a:ext cx="9225341" cy="1615953"/>
            <a:chOff x="0" y="0"/>
            <a:chExt cx="2429719" cy="4256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9719" cy="425601"/>
            </a:xfrm>
            <a:custGeom>
              <a:avLst/>
              <a:gdLst/>
              <a:ahLst/>
              <a:cxnLst/>
              <a:rect r="r" b="b" t="t" l="l"/>
              <a:pathLst>
                <a:path h="425601" w="2429719">
                  <a:moveTo>
                    <a:pt x="25176" y="0"/>
                  </a:moveTo>
                  <a:lnTo>
                    <a:pt x="2404543" y="0"/>
                  </a:lnTo>
                  <a:cubicBezTo>
                    <a:pt x="2418448" y="0"/>
                    <a:pt x="2429719" y="11272"/>
                    <a:pt x="2429719" y="25176"/>
                  </a:cubicBezTo>
                  <a:lnTo>
                    <a:pt x="2429719" y="400425"/>
                  </a:lnTo>
                  <a:cubicBezTo>
                    <a:pt x="2429719" y="407102"/>
                    <a:pt x="2427067" y="413506"/>
                    <a:pt x="2422345" y="418227"/>
                  </a:cubicBezTo>
                  <a:cubicBezTo>
                    <a:pt x="2417624" y="422948"/>
                    <a:pt x="2411220" y="425601"/>
                    <a:pt x="2404543" y="425601"/>
                  </a:cubicBezTo>
                  <a:lnTo>
                    <a:pt x="25176" y="425601"/>
                  </a:lnTo>
                  <a:cubicBezTo>
                    <a:pt x="18499" y="425601"/>
                    <a:pt x="12095" y="422948"/>
                    <a:pt x="7374" y="418227"/>
                  </a:cubicBezTo>
                  <a:cubicBezTo>
                    <a:pt x="2652" y="413506"/>
                    <a:pt x="0" y="407102"/>
                    <a:pt x="0" y="400425"/>
                  </a:cubicBezTo>
                  <a:lnTo>
                    <a:pt x="0" y="25176"/>
                  </a:lnTo>
                  <a:cubicBezTo>
                    <a:pt x="0" y="18499"/>
                    <a:pt x="2652" y="12095"/>
                    <a:pt x="7374" y="7374"/>
                  </a:cubicBezTo>
                  <a:cubicBezTo>
                    <a:pt x="12095" y="2652"/>
                    <a:pt x="18499" y="0"/>
                    <a:pt x="25176" y="0"/>
                  </a:cubicBezTo>
                  <a:close/>
                </a:path>
              </a:pathLst>
            </a:custGeom>
            <a:solidFill>
              <a:srgbClr val="F4B5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429719" cy="454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5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Prove the Usability &amp; Effectiveness in VR Rehab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978068" y="2434578"/>
            <a:ext cx="4020538" cy="6403522"/>
          </a:xfrm>
          <a:custGeom>
            <a:avLst/>
            <a:gdLst/>
            <a:ahLst/>
            <a:cxnLst/>
            <a:rect r="r" b="b" t="t" l="l"/>
            <a:pathLst>
              <a:path h="6403522" w="4020538">
                <a:moveTo>
                  <a:pt x="0" y="0"/>
                </a:moveTo>
                <a:lnTo>
                  <a:pt x="4020538" y="0"/>
                </a:lnTo>
                <a:lnTo>
                  <a:pt x="4020538" y="6403522"/>
                </a:lnTo>
                <a:lnTo>
                  <a:pt x="0" y="64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558" t="-1018" r="-1733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93980" y="3289519"/>
            <a:ext cx="2260162" cy="2260162"/>
          </a:xfrm>
          <a:custGeom>
            <a:avLst/>
            <a:gdLst/>
            <a:ahLst/>
            <a:cxnLst/>
            <a:rect r="r" b="b" t="t" l="l"/>
            <a:pathLst>
              <a:path h="2260162" w="2260162">
                <a:moveTo>
                  <a:pt x="0" y="0"/>
                </a:moveTo>
                <a:lnTo>
                  <a:pt x="2260163" y="0"/>
                </a:lnTo>
                <a:lnTo>
                  <a:pt x="2260163" y="2260162"/>
                </a:lnTo>
                <a:lnTo>
                  <a:pt x="0" y="226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2033" y="3248333"/>
            <a:ext cx="2342533" cy="2342533"/>
          </a:xfrm>
          <a:custGeom>
            <a:avLst/>
            <a:gdLst/>
            <a:ahLst/>
            <a:cxnLst/>
            <a:rect r="r" b="b" t="t" l="l"/>
            <a:pathLst>
              <a:path h="2342533" w="2342533">
                <a:moveTo>
                  <a:pt x="0" y="0"/>
                </a:moveTo>
                <a:lnTo>
                  <a:pt x="2342533" y="0"/>
                </a:lnTo>
                <a:lnTo>
                  <a:pt x="2342533" y="2342534"/>
                </a:lnTo>
                <a:lnTo>
                  <a:pt x="0" y="234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6068" y="3184634"/>
            <a:ext cx="2469931" cy="2469931"/>
          </a:xfrm>
          <a:custGeom>
            <a:avLst/>
            <a:gdLst/>
            <a:ahLst/>
            <a:cxnLst/>
            <a:rect r="r" b="b" t="t" l="l"/>
            <a:pathLst>
              <a:path h="2469931" w="2469931">
                <a:moveTo>
                  <a:pt x="0" y="0"/>
                </a:moveTo>
                <a:lnTo>
                  <a:pt x="2469931" y="0"/>
                </a:lnTo>
                <a:lnTo>
                  <a:pt x="2469931" y="2469932"/>
                </a:lnTo>
                <a:lnTo>
                  <a:pt x="0" y="2469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475" y="6235591"/>
            <a:ext cx="425517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 at least 2  VR games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2370" y="6235591"/>
            <a:ext cx="534198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 the personalisation’s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5074" y="6235591"/>
            <a:ext cx="381645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Test with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79863" y="3141978"/>
            <a:ext cx="2474638" cy="2474638"/>
          </a:xfrm>
          <a:custGeom>
            <a:avLst/>
            <a:gdLst/>
            <a:ahLst/>
            <a:cxnLst/>
            <a:rect r="r" b="b" t="t" l="l"/>
            <a:pathLst>
              <a:path h="2474638" w="2474638">
                <a:moveTo>
                  <a:pt x="0" y="0"/>
                </a:moveTo>
                <a:lnTo>
                  <a:pt x="2474638" y="0"/>
                </a:lnTo>
                <a:lnTo>
                  <a:pt x="2474638" y="2474638"/>
                </a:lnTo>
                <a:lnTo>
                  <a:pt x="0" y="247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8100" y="3137212"/>
            <a:ext cx="2479403" cy="2479403"/>
          </a:xfrm>
          <a:custGeom>
            <a:avLst/>
            <a:gdLst/>
            <a:ahLst/>
            <a:cxnLst/>
            <a:rect r="r" b="b" t="t" l="l"/>
            <a:pathLst>
              <a:path h="2479403" w="2479403">
                <a:moveTo>
                  <a:pt x="0" y="0"/>
                </a:moveTo>
                <a:lnTo>
                  <a:pt x="2479404" y="0"/>
                </a:lnTo>
                <a:lnTo>
                  <a:pt x="2479404" y="2479404"/>
                </a:lnTo>
                <a:lnTo>
                  <a:pt x="0" y="247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4839" y="3259056"/>
            <a:ext cx="2532844" cy="2532844"/>
          </a:xfrm>
          <a:custGeom>
            <a:avLst/>
            <a:gdLst/>
            <a:ahLst/>
            <a:cxnLst/>
            <a:rect r="r" b="b" t="t" l="l"/>
            <a:pathLst>
              <a:path h="2532844" w="2532844">
                <a:moveTo>
                  <a:pt x="0" y="0"/>
                </a:moveTo>
                <a:lnTo>
                  <a:pt x="2532845" y="0"/>
                </a:lnTo>
                <a:lnTo>
                  <a:pt x="2532845" y="2532844"/>
                </a:lnTo>
                <a:lnTo>
                  <a:pt x="0" y="2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2957" y="2980272"/>
            <a:ext cx="2636343" cy="2636343"/>
          </a:xfrm>
          <a:custGeom>
            <a:avLst/>
            <a:gdLst/>
            <a:ahLst/>
            <a:cxnLst/>
            <a:rect r="r" b="b" t="t" l="l"/>
            <a:pathLst>
              <a:path h="2636343" w="2636343">
                <a:moveTo>
                  <a:pt x="0" y="0"/>
                </a:moveTo>
                <a:lnTo>
                  <a:pt x="2636343" y="0"/>
                </a:lnTo>
                <a:lnTo>
                  <a:pt x="2636343" y="2636344"/>
                </a:lnTo>
                <a:lnTo>
                  <a:pt x="0" y="2636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620" y="6161347"/>
            <a:ext cx="35411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Increase survivors’    motivation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4191" y="6161347"/>
            <a:ext cx="35341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Improves surviors’ progress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3538" y="6161347"/>
            <a:ext cx="444852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Better progress tracking for healthcare professionals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67272" y="6161347"/>
            <a:ext cx="317410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Contribute to VR Rehabilitation Research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67668" y="2057400"/>
            <a:ext cx="13207634" cy="73585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ENVIRONMENT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15730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GAMES CONCEPT(1/2)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182" y="3502530"/>
            <a:ext cx="7597942" cy="500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is relevant for stroke rehabilitation?</a:t>
            </a:r>
          </a:p>
          <a:p>
            <a:pPr algn="l">
              <a:lnSpc>
                <a:spcPts val="4957"/>
              </a:lnSpc>
            </a:pP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it can be personalized?</a:t>
            </a:r>
          </a:p>
          <a:p>
            <a:pPr algn="l">
              <a:lnSpc>
                <a:spcPts val="4957"/>
              </a:lnSpc>
            </a:pPr>
          </a:p>
          <a:p>
            <a:pPr algn="l">
              <a:lnSpc>
                <a:spcPts val="4957"/>
              </a:lnSpc>
            </a:pPr>
          </a:p>
          <a:p>
            <a:pPr algn="l">
              <a:lnSpc>
                <a:spcPts val="4957"/>
              </a:lnSpc>
            </a:pPr>
          </a:p>
          <a:p>
            <a:pPr algn="l">
              <a:lnSpc>
                <a:spcPts val="495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15730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GAMES CONCEPT(2/2)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21580"/>
            <a:ext cx="7218696" cy="310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Why is relevant for stroke rehabilitation?</a:t>
            </a:r>
          </a:p>
          <a:p>
            <a:pPr algn="l">
              <a:lnSpc>
                <a:spcPts val="4957"/>
              </a:lnSpc>
            </a:pP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How it can be personalized?</a:t>
            </a:r>
          </a:p>
          <a:p>
            <a:pPr algn="l">
              <a:lnSpc>
                <a:spcPts val="495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DAG2J9GPCCs</dc:identifier>
  <dcterms:modified xsi:type="dcterms:W3CDTF">2011-08-01T06:04:30Z</dcterms:modified>
  <cp:revision>1</cp:revision>
  <dc:title>White and Orange Clean Bold Corporate Social Media Marketing Strategies Presentation</dc:title>
</cp:coreProperties>
</file>